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7" r:id="rId4"/>
    <p:sldId id="266" r:id="rId5"/>
    <p:sldId id="258" r:id="rId6"/>
    <p:sldId id="268" r:id="rId7"/>
    <p:sldId id="259" r:id="rId8"/>
    <p:sldId id="261" r:id="rId9"/>
    <p:sldId id="260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yanchang" initials="R" lastIdx="1" clrIdx="0">
    <p:extLst>
      <p:ext uri="{19B8F6BF-5375-455C-9EA6-DF929625EA0E}">
        <p15:presenceInfo xmlns:p15="http://schemas.microsoft.com/office/powerpoint/2012/main" userId="Ryanchan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4-17T00:45:00.154" idx="1">
    <p:pos x="3908" y="182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8282AB-D30B-4F6C-AC61-3BBB63BA54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93B42F5-A46B-4CED-9F00-F0E302216B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3378EB8-78F8-47FA-8164-DD55FB03B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43BD3-8A27-4605-82CF-B94F2B3DDA10}" type="datetimeFigureOut">
              <a:rPr lang="zh-TW" altLang="en-US" smtClean="0"/>
              <a:t>2020/4/16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EA09FF5-B3F2-4427-9E3B-B4B3BBC30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B676EAA-256D-4525-8FB2-87462F960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9F69C-F40C-4F4E-8D0F-AF958B5F02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5627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BF7978-A4DE-45E9-95CE-E2059040E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6373A77-38BB-4D54-AC85-CAFF309CEE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4A1BC7B-0BB2-4215-8004-0A4DA69E9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43BD3-8A27-4605-82CF-B94F2B3DDA10}" type="datetimeFigureOut">
              <a:rPr lang="zh-TW" altLang="en-US" smtClean="0"/>
              <a:t>2020/4/16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DD737BA-1615-47AF-89AE-50D53A4E2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84092B9-D7D5-4842-BE7F-284B2A6CC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9F69C-F40C-4F4E-8D0F-AF958B5F02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3894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68D3457-8278-4B49-81F6-8598195000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89A5013-1BFC-4330-800D-0F0D193D78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D4C24C5-C4E6-45D9-AED6-F44DB2D1D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43BD3-8A27-4605-82CF-B94F2B3DDA10}" type="datetimeFigureOut">
              <a:rPr lang="zh-TW" altLang="en-US" smtClean="0"/>
              <a:t>2020/4/16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4E187C7-A088-43F1-8458-24B25AAB6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E12ACC6-D71E-4D1B-B768-39BECE55A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9F69C-F40C-4F4E-8D0F-AF958B5F02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4891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0C531D-0DBE-413C-9BD5-454269F9B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783EA61-A7FB-44C3-9271-03256F47B2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34D63EE-37E8-41B7-B9F3-4B7E598AA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43BD3-8A27-4605-82CF-B94F2B3DDA10}" type="datetimeFigureOut">
              <a:rPr lang="zh-TW" altLang="en-US" smtClean="0"/>
              <a:t>2020/4/16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759B500-DEC1-492A-AA90-7509D5E39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C2E6CF6-A02B-439B-80D2-DE9ED7D2C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9F69C-F40C-4F4E-8D0F-AF958B5F02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8312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C3F853-5BD3-4B81-A35A-C506ECAA0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22A499-D6E4-4494-9E77-9965ECC130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EC0DD7F-660C-40A5-A96A-ADB8CBC44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43BD3-8A27-4605-82CF-B94F2B3DDA10}" type="datetimeFigureOut">
              <a:rPr lang="zh-TW" altLang="en-US" smtClean="0"/>
              <a:t>2020/4/16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4E075-9779-4402-8AA5-395C4148A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2206A28-090E-431F-99AF-2385DA701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9F69C-F40C-4F4E-8D0F-AF958B5F02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1150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FD8663-B39F-4829-8C3A-F1A7BFF47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05050BB-69B4-44FE-A03E-A9DD7B532B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6203E24-66CF-4B8B-A978-51B8D69C5B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2574B80-3A8D-43AE-857E-F3F1CBE00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43BD3-8A27-4605-82CF-B94F2B3DDA10}" type="datetimeFigureOut">
              <a:rPr lang="zh-TW" altLang="en-US" smtClean="0"/>
              <a:t>2020/4/16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59BE118-390B-46BA-A455-45E536ABC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090FF3F-AAF5-4ED5-BC06-40341A473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9F69C-F40C-4F4E-8D0F-AF958B5F02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3964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1DDBEC-BB20-49C0-875D-22FB47C20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B95B42A-CB0A-4A04-924A-EA085A95F3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B1FE885-7239-4429-8C9B-EFC8F501DF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4A5D13B-56D8-47CA-9EBE-E44CB9EFA1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76E2106-AD2F-43BE-BF7F-E9E49E030B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91AE3DF-BFF0-48AC-8A01-36A512B0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43BD3-8A27-4605-82CF-B94F2B3DDA10}" type="datetimeFigureOut">
              <a:rPr lang="zh-TW" altLang="en-US" smtClean="0"/>
              <a:t>2020/4/16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818BCD1-C7E1-4AF9-91E3-FFA515C5F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419C27D-3B55-4C57-8F5E-3571702B5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9F69C-F40C-4F4E-8D0F-AF958B5F02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177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11766E-0304-4316-845A-D73B1B993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23C6EA4-41AB-41E4-8108-0226B7AC1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43BD3-8A27-4605-82CF-B94F2B3DDA10}" type="datetimeFigureOut">
              <a:rPr lang="zh-TW" altLang="en-US" smtClean="0"/>
              <a:t>2020/4/16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B167C0-A36A-41E7-B0A7-DD592A4F4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1C876C0-6D6D-428D-8622-CC580E0BD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9F69C-F40C-4F4E-8D0F-AF958B5F02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46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87AB3D9-7945-487E-A3F5-4A159167B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43BD3-8A27-4605-82CF-B94F2B3DDA10}" type="datetimeFigureOut">
              <a:rPr lang="zh-TW" altLang="en-US" smtClean="0"/>
              <a:t>2020/4/16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BF65C83-71CA-42AE-AFDA-1C02338BB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C5EB242-5F8D-4CE3-98FA-B21862C03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9F69C-F40C-4F4E-8D0F-AF958B5F02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3216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78CB35-C724-4A0A-80EE-3777E6477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DCA9A9F-C579-4F21-855B-9600F5406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A3AD18E-714B-4986-A18F-2541BA1555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9457985-84AD-45C8-ABF0-E27DD39E5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43BD3-8A27-4605-82CF-B94F2B3DDA10}" type="datetimeFigureOut">
              <a:rPr lang="zh-TW" altLang="en-US" smtClean="0"/>
              <a:t>2020/4/16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B6372D4-C2DE-40D4-897F-D1C962AFD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84E70F1-3FEE-4C9E-AD2A-44B325C39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9F69C-F40C-4F4E-8D0F-AF958B5F02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12510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FB284C-45C3-416F-87A9-B318BA99F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B31D7EC-E0DB-4D44-8529-BE71835AF2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E3A832E-49CC-4281-96CC-2785E9FAF8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0A83526-5C54-4B89-B8E8-195C6F029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43BD3-8A27-4605-82CF-B94F2B3DDA10}" type="datetimeFigureOut">
              <a:rPr lang="zh-TW" altLang="en-US" smtClean="0"/>
              <a:t>2020/4/16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1117B30-44B2-403D-B75C-846F8291D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AE32315-DFD4-45BE-AE0C-AE916DDA0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9F69C-F40C-4F4E-8D0F-AF958B5F02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2811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AF78850-0FBB-4416-AEE3-1D5CD5E98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0382C61-8D29-4516-B964-7DBF131A4C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FF523B6-6A41-4ADA-8627-DD5E825FC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D43BD3-8A27-4605-82CF-B94F2B3DDA10}" type="datetimeFigureOut">
              <a:rPr lang="zh-TW" altLang="en-US" smtClean="0"/>
              <a:t>2020/4/16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7B9F57B-D31E-4918-A0C8-93C08D2DAD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EAD99CF-6106-4138-B7F4-38BC448390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89F69C-F40C-4F4E-8D0F-AF958B5F02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1782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內容版面配置區 3">
            <a:extLst>
              <a:ext uri="{FF2B5EF4-FFF2-40B4-BE49-F238E27FC236}">
                <a16:creationId xmlns:a16="http://schemas.microsoft.com/office/drawing/2014/main" id="{15750054-393E-4495-BCC5-11093965BC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r="-1" b="13278"/>
          <a:stretch/>
        </p:blipFill>
        <p:spPr>
          <a:xfrm>
            <a:off x="4283902" y="10"/>
            <a:ext cx="7908098" cy="6857992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B8B1C26-F487-40AF-91E1-886C95AC05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663" y="1115219"/>
            <a:ext cx="5505449" cy="2387600"/>
          </a:xfrm>
        </p:spPr>
        <p:txBody>
          <a:bodyPr>
            <a:normAutofit/>
          </a:bodyPr>
          <a:lstStyle/>
          <a:p>
            <a:pPr algn="l"/>
            <a:r>
              <a:rPr lang="zh-TW" altLang="en-US" sz="5000" dirty="0">
                <a:solidFill>
                  <a:schemeClr val="bg1"/>
                </a:solidFill>
              </a:rPr>
              <a:t>酵素實驗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FA9D67A-1834-4805-89BF-AF5C02A40F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8663" y="3902075"/>
            <a:ext cx="5505449" cy="1655762"/>
          </a:xfrm>
        </p:spPr>
        <p:txBody>
          <a:bodyPr>
            <a:normAutofit/>
          </a:bodyPr>
          <a:lstStyle/>
          <a:p>
            <a:pPr algn="l"/>
            <a:r>
              <a:rPr lang="zh-TW" altLang="en-US" sz="2000" dirty="0">
                <a:solidFill>
                  <a:schemeClr val="bg1"/>
                </a:solidFill>
              </a:rPr>
              <a:t>第三組</a:t>
            </a:r>
            <a:endParaRPr lang="en-US" altLang="zh-TW" sz="2000" dirty="0">
              <a:solidFill>
                <a:schemeClr val="bg1"/>
              </a:solidFill>
            </a:endParaRPr>
          </a:p>
          <a:p>
            <a:pPr algn="l"/>
            <a:r>
              <a:rPr lang="en-US" altLang="zh-TW" sz="2000" dirty="0">
                <a:solidFill>
                  <a:schemeClr val="bg1"/>
                </a:solidFill>
              </a:rPr>
              <a:t>(</a:t>
            </a:r>
            <a:r>
              <a:rPr lang="zh-TW" altLang="en-US" sz="2000" dirty="0">
                <a:solidFill>
                  <a:schemeClr val="bg1"/>
                </a:solidFill>
              </a:rPr>
              <a:t>翁睿辰 張詠翔 江宇婕</a:t>
            </a:r>
            <a:r>
              <a:rPr lang="en-US" altLang="zh-TW" sz="2000" dirty="0">
                <a:solidFill>
                  <a:schemeClr val="bg1"/>
                </a:solidFill>
              </a:rPr>
              <a:t>)</a:t>
            </a:r>
            <a:endParaRPr lang="zh-TW" altLang="en-US" sz="2000" dirty="0">
              <a:solidFill>
                <a:schemeClr val="bg1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9074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D4D6CE2-C4FB-4B4D-991A-84C9705CD7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C7FBCC0-FC36-4E9C-B31B-2EBAE06C8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8099" y="978408"/>
            <a:ext cx="3721608" cy="1106424"/>
          </a:xfrm>
          <a:ln>
            <a:noFill/>
          </a:ln>
        </p:spPr>
        <p:txBody>
          <a:bodyPr anchor="b">
            <a:normAutofit/>
          </a:bodyPr>
          <a:lstStyle/>
          <a:p>
            <a:endParaRPr lang="zh-TW" altLang="en-US" sz="280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1A9DAB5-E11B-41CA-85F3-20711F790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51084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內容版面配置區 4" descr="一張含有 室內, 食物, 桌, 盤 的圖片&#10;&#10;自動產生的描述">
            <a:extLst>
              <a:ext uri="{FF2B5EF4-FFF2-40B4-BE49-F238E27FC236}">
                <a16:creationId xmlns:a16="http://schemas.microsoft.com/office/drawing/2014/main" id="{EEF12B19-150D-48A3-B9E6-46FB6807C9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07" r="11463" b="20334"/>
          <a:stretch/>
        </p:blipFill>
        <p:spPr>
          <a:xfrm>
            <a:off x="2451994" y="354673"/>
            <a:ext cx="6661723" cy="5343736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F4282DEE-E570-447B-A065-B530E7D4EA82}"/>
              </a:ext>
            </a:extLst>
          </p:cNvPr>
          <p:cNvSpPr txBox="1"/>
          <p:nvPr/>
        </p:nvSpPr>
        <p:spPr>
          <a:xfrm>
            <a:off x="4174448" y="141597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澱粉三匙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54CE2FDA-B47A-479B-B26F-D433E715BB1B}"/>
              </a:ext>
            </a:extLst>
          </p:cNvPr>
          <p:cNvSpPr txBox="1"/>
          <p:nvPr/>
        </p:nvSpPr>
        <p:spPr>
          <a:xfrm>
            <a:off x="6387648" y="2187037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啤酒</a:t>
            </a:r>
            <a:r>
              <a:rPr lang="en-US" altLang="zh-TW" dirty="0">
                <a:solidFill>
                  <a:schemeClr val="bg1"/>
                </a:solidFill>
              </a:rPr>
              <a:t>100ml</a:t>
            </a:r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16" name="內容版面配置區 15" descr="一張含有 桌, 室內, 杯子, 食物 的圖片&#10;&#10;自動產生的描述">
            <a:extLst>
              <a:ext uri="{FF2B5EF4-FFF2-40B4-BE49-F238E27FC236}">
                <a16:creationId xmlns:a16="http://schemas.microsoft.com/office/drawing/2014/main" id="{45EF3089-7E00-47A0-8643-CEA94EC08E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16541" y="1401024"/>
            <a:ext cx="5791743" cy="4343806"/>
          </a:xfrm>
        </p:spPr>
      </p:pic>
      <p:pic>
        <p:nvPicPr>
          <p:cNvPr id="10" name="圖片 9" descr="一張含有 室內, 食物, 杯子, 桌 的圖片&#10;&#10;自動產生的描述">
            <a:extLst>
              <a:ext uri="{FF2B5EF4-FFF2-40B4-BE49-F238E27FC236}">
                <a16:creationId xmlns:a16="http://schemas.microsoft.com/office/drawing/2014/main" id="{37D7F2F2-62E7-4631-B8B4-0816D05A38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4076" r="13311" b="4078"/>
          <a:stretch/>
        </p:blipFill>
        <p:spPr>
          <a:xfrm rot="5400000">
            <a:off x="5807346" y="1334117"/>
            <a:ext cx="5076214" cy="4432403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170AEE02-255D-4677-98C8-2859ACC54047}"/>
              </a:ext>
            </a:extLst>
          </p:cNvPr>
          <p:cNvSpPr txBox="1"/>
          <p:nvPr/>
        </p:nvSpPr>
        <p:spPr>
          <a:xfrm>
            <a:off x="8143036" y="123130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一小時後</a:t>
            </a:r>
          </a:p>
        </p:txBody>
      </p:sp>
    </p:spTree>
    <p:extLst>
      <p:ext uri="{BB962C8B-B14F-4D97-AF65-F5344CB8AC3E}">
        <p14:creationId xmlns:p14="http://schemas.microsoft.com/office/powerpoint/2010/main" val="3478650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6C5FA50-8D52-4617-AF91-5C7B1C835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C4E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F431C77-C16A-42ED-B455-66B456D1B9E8}"/>
              </a:ext>
            </a:extLst>
          </p:cNvPr>
          <p:cNvSpPr/>
          <p:nvPr/>
        </p:nvSpPr>
        <p:spPr>
          <a:xfrm>
            <a:off x="9093496" y="618681"/>
            <a:ext cx="2613872" cy="47945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TW" sz="3600" b="0" cap="none" spc="0" dirty="0">
                <a:ln w="0"/>
                <a:solidFill>
                  <a:srgbClr val="FFFFFF"/>
                </a:solidFill>
                <a:effectLst>
                  <a:reflection blurRad="6350" stA="53000" endA="300" endPos="35500" dir="5400000" sy="-90000" algn="bl" rotWithShape="0"/>
                </a:effectLst>
                <a:latin typeface="+mj-lt"/>
                <a:ea typeface="+mj-ea"/>
                <a:cs typeface="+mj-cs"/>
              </a:rPr>
              <a:t>8</a:t>
            </a:r>
            <a:r>
              <a:rPr lang="zh-TW" altLang="en-US" sz="3600" b="0" cap="none" spc="0" dirty="0">
                <a:ln w="0"/>
                <a:solidFill>
                  <a:srgbClr val="FFFFFF"/>
                </a:solidFill>
                <a:effectLst>
                  <a:reflection blurRad="6350" stA="53000" endA="300" endPos="35500" dir="5400000" sy="-90000" algn="bl" rotWithShape="0"/>
                </a:effectLst>
                <a:latin typeface="+mj-lt"/>
                <a:ea typeface="+mj-ea"/>
                <a:cs typeface="+mj-cs"/>
              </a:rPr>
              <a:t>小時後</a:t>
            </a:r>
            <a:r>
              <a:rPr lang="en-US" altLang="zh-TW" sz="3600" b="0" cap="none" spc="0" dirty="0">
                <a:ln w="0"/>
                <a:solidFill>
                  <a:srgbClr val="FFFFFF"/>
                </a:solidFill>
                <a:effectLst>
                  <a:reflection blurRad="6350" stA="53000" endA="300" endPos="35500" dir="5400000" sy="-90000" algn="bl" rotWithShape="0"/>
                </a:effectLst>
                <a:latin typeface="+mj-lt"/>
                <a:ea typeface="+mj-ea"/>
                <a:cs typeface="+mj-cs"/>
              </a:rPr>
              <a:t>:</a:t>
            </a: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E223798C-12AD-4B0C-A50C-D676347D6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354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內容版面配置區 5" descr="一張含有 室內, 食物, 桌, 坐 的圖片&#10;&#10;自動產生的描述">
            <a:extLst>
              <a:ext uri="{FF2B5EF4-FFF2-40B4-BE49-F238E27FC236}">
                <a16:creationId xmlns:a16="http://schemas.microsoft.com/office/drawing/2014/main" id="{49E5C76A-0E45-492E-9E86-ED39FC3DA1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65" b="1934"/>
          <a:stretch/>
        </p:blipFill>
        <p:spPr>
          <a:xfrm>
            <a:off x="976251" y="942538"/>
            <a:ext cx="7163222" cy="4808332"/>
          </a:xfrm>
          <a:prstGeom prst="rect">
            <a:avLst/>
          </a:prstGeom>
          <a:effectLst/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DE71857-F9F4-4A0C-89DE-F9E2081C5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12989859" y="2464828"/>
            <a:ext cx="201706" cy="3975006"/>
          </a:xfrm>
        </p:spPr>
        <p:txBody>
          <a:bodyPr/>
          <a:lstStyle/>
          <a:p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5D010D3-15EB-4EDB-B008-48F6BCE1127B}"/>
              </a:ext>
            </a:extLst>
          </p:cNvPr>
          <p:cNvSpPr txBox="1"/>
          <p:nvPr/>
        </p:nvSpPr>
        <p:spPr>
          <a:xfrm>
            <a:off x="12316386" y="48463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000" dirty="0"/>
              <a:t>沒有變化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BA27B84-4048-4134-B2B7-ADE742639DEF}"/>
              </a:ext>
            </a:extLst>
          </p:cNvPr>
          <p:cNvSpPr/>
          <p:nvPr/>
        </p:nvSpPr>
        <p:spPr>
          <a:xfrm>
            <a:off x="5247011" y="4827540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zh-TW" altLang="en-US" sz="5400" b="1" dirty="0">
                <a:ln/>
                <a:solidFill>
                  <a:schemeClr val="accent4"/>
                </a:solidFill>
              </a:rPr>
              <a:t>沒有變化</a:t>
            </a:r>
          </a:p>
        </p:txBody>
      </p:sp>
    </p:spTree>
    <p:extLst>
      <p:ext uri="{BB962C8B-B14F-4D97-AF65-F5344CB8AC3E}">
        <p14:creationId xmlns:p14="http://schemas.microsoft.com/office/powerpoint/2010/main" val="3502804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AB4D910-65E7-4E11-A18A-E4982368D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5335" y="3429000"/>
            <a:ext cx="7569706" cy="1288238"/>
          </a:xfrm>
        </p:spPr>
        <p:txBody>
          <a:bodyPr anchor="ctr">
            <a:noAutofit/>
          </a:bodyPr>
          <a:lstStyle/>
          <a:p>
            <a:pPr algn="ctr"/>
            <a:r>
              <a:rPr lang="zh-TW" altLang="en-US" sz="7200" b="1" cap="none" spc="0" dirty="0">
                <a:ln w="13462">
                  <a:solidFill>
                    <a:schemeClr val="bg1"/>
                  </a:solidFill>
                  <a:prstDash val="solid"/>
                </a:ln>
                <a:effectLst>
                  <a:outerShdw dist="38100" dir="2700000" algn="bl" rotWithShape="0">
                    <a:schemeClr val="accent5"/>
                  </a:outerShdw>
                </a:effectLst>
              </a:rPr>
              <a:t> 過期的酵素已沒有原本的功效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A2BFE2E-A404-4F43-8E23-4BB8228C3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606535" y="4069976"/>
            <a:ext cx="1036842" cy="513230"/>
          </a:xfrm>
        </p:spPr>
        <p:txBody>
          <a:bodyPr anchor="t">
            <a:normAutofit fontScale="62500" lnSpcReduction="20000"/>
          </a:bodyPr>
          <a:lstStyle/>
          <a:p>
            <a:endParaRPr lang="zh-TW" altLang="en-US" sz="5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799F389-8476-4A44-8394-57E598F72AA2}"/>
              </a:ext>
            </a:extLst>
          </p:cNvPr>
          <p:cNvSpPr/>
          <p:nvPr/>
        </p:nvSpPr>
        <p:spPr>
          <a:xfrm>
            <a:off x="4287908" y="688073"/>
            <a:ext cx="2289409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72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結論</a:t>
            </a:r>
            <a:r>
              <a:rPr lang="en-US" altLang="zh-TW" sz="72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:</a:t>
            </a:r>
            <a:endParaRPr lang="zh-TW" altLang="en-US" sz="72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624419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20BF38-A4F6-446E-9B90-7358C4DF7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7F55AA5B-248B-40CF-B129-CA8DD02335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563880"/>
            <a:ext cx="12192000" cy="865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484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09B1EA0-FD2A-466F-83BA-B09EB02CD7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88" r="20649" b="-1"/>
          <a:stretch/>
        </p:blipFill>
        <p:spPr>
          <a:xfrm rot="21600000">
            <a:off x="20" y="10"/>
            <a:ext cx="4635571" cy="6857990"/>
          </a:xfrm>
          <a:prstGeom prst="rect">
            <a:avLst/>
          </a:prstGeom>
          <a:effectLst/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9C0DB52D-E73D-44C1-98EA-F9ED574C4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828957"/>
            <a:ext cx="6586491" cy="1286160"/>
          </a:xfrm>
        </p:spPr>
        <p:txBody>
          <a:bodyPr anchor="b">
            <a:normAutofit/>
          </a:bodyPr>
          <a:lstStyle/>
          <a:p>
            <a:r>
              <a:rPr lang="zh-TW" altLang="en-US" sz="8000" dirty="0"/>
              <a:t>酵素</a:t>
            </a:r>
            <a:r>
              <a:rPr lang="en-US" altLang="zh-TW" sz="8000" dirty="0"/>
              <a:t>,</a:t>
            </a:r>
            <a:r>
              <a:rPr lang="zh-TW" altLang="en-US" sz="8000" dirty="0"/>
              <a:t>酶</a:t>
            </a:r>
          </a:p>
        </p:txBody>
      </p:sp>
      <p:sp>
        <p:nvSpPr>
          <p:cNvPr id="20" name="內容版面配置區 6">
            <a:extLst>
              <a:ext uri="{FF2B5EF4-FFF2-40B4-BE49-F238E27FC236}">
                <a16:creationId xmlns:a16="http://schemas.microsoft.com/office/drawing/2014/main" id="{D0067194-F44C-4E0D-82CD-3295BFB53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8988" y="5065060"/>
            <a:ext cx="8445769" cy="15598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zh-TW" sz="5400" b="1" dirty="0"/>
              <a:t>酶在酵素中沒有直接作用</a:t>
            </a:r>
            <a:r>
              <a:rPr lang="zh-TW" altLang="zh-TW" sz="5400" dirty="0"/>
              <a:t> </a:t>
            </a:r>
            <a:r>
              <a:rPr lang="en-US" altLang="zh-TW" sz="5400" dirty="0"/>
              <a:t>?!</a:t>
            </a:r>
            <a:endParaRPr lang="zh-TW" altLang="en-US" sz="5400" dirty="0"/>
          </a:p>
        </p:txBody>
      </p:sp>
      <p:cxnSp>
        <p:nvCxnSpPr>
          <p:cNvPr id="21" name="Straight Connector 11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F39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8569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65C5365-7E71-435E-9AA8-0E837FC5C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3305" y="2412210"/>
            <a:ext cx="3658695" cy="408066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4786FDD-8886-45C0-A957-433D26D36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酵素</a:t>
            </a:r>
            <a:r>
              <a:rPr lang="en-US" altLang="zh-TW" dirty="0"/>
              <a:t>: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13DB73-7CAE-4F95-B0AF-B0BD4A026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19441"/>
            <a:ext cx="7115175" cy="1517650"/>
          </a:xfrm>
        </p:spPr>
        <p:txBody>
          <a:bodyPr/>
          <a:lstStyle/>
          <a:p>
            <a:pPr fontAlgn="base"/>
            <a:r>
              <a:rPr lang="en-US" altLang="zh-TW" sz="4000" b="1" dirty="0"/>
              <a:t>4.</a:t>
            </a:r>
            <a:r>
              <a:rPr lang="zh-TW" altLang="zh-TW" sz="4000" b="1" dirty="0"/>
              <a:t>益生菌本身的細胞結構物質</a:t>
            </a:r>
            <a:endParaRPr lang="zh-TW" altLang="zh-TW" sz="4000" dirty="0"/>
          </a:p>
          <a:p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89B06CA-E834-4E44-9585-B7FD873E4E05}"/>
              </a:ext>
            </a:extLst>
          </p:cNvPr>
          <p:cNvSpPr txBox="1"/>
          <p:nvPr/>
        </p:nvSpPr>
        <p:spPr>
          <a:xfrm>
            <a:off x="838200" y="1401976"/>
            <a:ext cx="90332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zh-TW" sz="4000" dirty="0"/>
              <a:t>通過發酵</a:t>
            </a:r>
            <a:r>
              <a:rPr lang="en-US" altLang="zh-TW" sz="4000" dirty="0"/>
              <a:t>,</a:t>
            </a:r>
            <a:r>
              <a:rPr lang="zh-TW" altLang="zh-TW" sz="4000" dirty="0"/>
              <a:t>酵素由以下</a:t>
            </a:r>
            <a:r>
              <a:rPr lang="zh-TW" altLang="zh-TW" sz="4000" b="1" dirty="0"/>
              <a:t>四個方面</a:t>
            </a:r>
            <a:r>
              <a:rPr lang="zh-TW" altLang="zh-TW" sz="4000" dirty="0"/>
              <a:t>來起作用</a:t>
            </a:r>
            <a:endParaRPr lang="zh-TW" altLang="en-US" sz="40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B2ADDA2-D662-45B0-B889-65009C870E68}"/>
              </a:ext>
            </a:extLst>
          </p:cNvPr>
          <p:cNvSpPr txBox="1"/>
          <p:nvPr/>
        </p:nvSpPr>
        <p:spPr>
          <a:xfrm>
            <a:off x="952500" y="2235096"/>
            <a:ext cx="5197257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dirty="0"/>
              <a:t>1.</a:t>
            </a:r>
            <a:r>
              <a:rPr lang="zh-TW" altLang="zh-TW" sz="4000" b="1" dirty="0"/>
              <a:t>主材原料原有的成分</a:t>
            </a:r>
            <a:endParaRPr lang="zh-TW" altLang="zh-TW" sz="4000" dirty="0"/>
          </a:p>
          <a:p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6A4473D-2B4B-45A9-98FF-C256B970AF51}"/>
              </a:ext>
            </a:extLst>
          </p:cNvPr>
          <p:cNvSpPr txBox="1"/>
          <p:nvPr/>
        </p:nvSpPr>
        <p:spPr>
          <a:xfrm>
            <a:off x="952500" y="3095307"/>
            <a:ext cx="7762061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dirty="0"/>
              <a:t>2.</a:t>
            </a:r>
            <a:r>
              <a:rPr lang="zh-TW" altLang="zh-TW" sz="4000" b="1" dirty="0"/>
              <a:t>原材料經微生物轉化生成的物質</a:t>
            </a:r>
            <a:endParaRPr lang="zh-TW" altLang="zh-TW" sz="4000" dirty="0"/>
          </a:p>
          <a:p>
            <a:endParaRPr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FC47E8A-80B2-4964-8F31-CA2AF2893BEF}"/>
              </a:ext>
            </a:extLst>
          </p:cNvPr>
          <p:cNvSpPr txBox="1"/>
          <p:nvPr/>
        </p:nvSpPr>
        <p:spPr>
          <a:xfrm>
            <a:off x="952500" y="3955585"/>
            <a:ext cx="8190063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dirty="0"/>
              <a:t>3.</a:t>
            </a:r>
            <a:r>
              <a:rPr lang="zh-TW" altLang="zh-TW" sz="4000" b="1" dirty="0"/>
              <a:t>益生菌自己合成的物質</a:t>
            </a:r>
            <a:endParaRPr lang="en-US" altLang="zh-TW" sz="4000" b="1" dirty="0"/>
          </a:p>
          <a:p>
            <a:r>
              <a:rPr lang="en-US" altLang="zh-TW" sz="4000" dirty="0"/>
              <a:t>(</a:t>
            </a:r>
            <a:r>
              <a:rPr lang="zh-TW" altLang="zh-TW" sz="4000" dirty="0"/>
              <a:t>這樣的物質的合成只與益生菌有關</a:t>
            </a:r>
            <a:r>
              <a:rPr lang="en-US" altLang="zh-TW" sz="4000" dirty="0"/>
              <a:t>)</a:t>
            </a:r>
            <a:endParaRPr lang="zh-TW" altLang="zh-TW" sz="4000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0522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933DFEC6-E504-4122-8C16-273DDFECC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2682" y="-1"/>
            <a:ext cx="4389318" cy="2572871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332BFCF2-1BF9-45AE-817D-8C60B9DB7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95" y="497798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6600" dirty="0"/>
              <a:t>酶</a:t>
            </a:r>
            <a:r>
              <a:rPr lang="en-US" altLang="zh-TW" sz="6600" dirty="0"/>
              <a:t>:</a:t>
            </a:r>
            <a:endParaRPr lang="zh-TW" altLang="en-US" sz="66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5CC8E07-653D-426B-B70B-A377279277F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79295" y="5586036"/>
            <a:ext cx="130302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TW" sz="40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4.</a:t>
            </a:r>
            <a:r>
              <a:rPr kumimoji="0" lang="zh-TW" altLang="en-US" sz="4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新細明體" panose="02020500000000000000" pitchFamily="18" charset="-120"/>
                <a:ea typeface="新細明體" panose="02020500000000000000" pitchFamily="18" charset="-120"/>
                <a:cs typeface="Open Sans" panose="020B0606030504020204" pitchFamily="34" charset="0"/>
              </a:rPr>
              <a:t>穩定性差</a:t>
            </a:r>
            <a:r>
              <a:rPr kumimoji="0" lang="en-US" altLang="zh-TW" sz="4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,</a:t>
            </a:r>
            <a:r>
              <a:rPr kumimoji="0" lang="zh-TW" altLang="en-US" sz="4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長時間和高溫</a:t>
            </a:r>
            <a:r>
              <a:rPr kumimoji="0" lang="en-US" altLang="zh-TW" sz="4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,</a:t>
            </a:r>
            <a:r>
              <a:rPr kumimoji="0" lang="zh-TW" altLang="en-US" sz="4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高壓</a:t>
            </a:r>
            <a:r>
              <a:rPr kumimoji="0" lang="en-US" altLang="zh-TW" sz="4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,</a:t>
            </a:r>
            <a:r>
              <a:rPr kumimoji="0" lang="zh-TW" altLang="en-US" sz="4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過酸過鹼性 </a:t>
            </a:r>
            <a:r>
              <a:rPr kumimoji="0" lang="zh-TW" altLang="en-US" sz="4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新細明體" panose="02020500000000000000" pitchFamily="18" charset="-120"/>
                <a:ea typeface="新細明體" panose="02020500000000000000" pitchFamily="18" charset="-120"/>
                <a:cs typeface="Open Sans" panose="020B0606030504020204" pitchFamily="34" charset="0"/>
              </a:rPr>
              <a:t>易失活</a:t>
            </a:r>
            <a:endParaRPr kumimoji="0" lang="zh-TW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8200027-D7CB-4918-A8BF-9E9B45DCA08F}"/>
              </a:ext>
            </a:extLst>
          </p:cNvPr>
          <p:cNvSpPr txBox="1"/>
          <p:nvPr/>
        </p:nvSpPr>
        <p:spPr>
          <a:xfrm>
            <a:off x="179295" y="2379959"/>
            <a:ext cx="11386450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1.</a:t>
            </a:r>
            <a:r>
              <a:rPr lang="zh-TW" altLang="zh-TW" sz="40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催化效率</a:t>
            </a:r>
            <a:r>
              <a:rPr lang="zh-TW" altLang="zh-TW" sz="4000" b="1" dirty="0">
                <a:solidFill>
                  <a:srgbClr val="000000"/>
                </a:solidFill>
                <a:latin typeface="新細明體" panose="02020500000000000000" pitchFamily="18" charset="-120"/>
                <a:cs typeface="Open Sans" panose="020B0606030504020204" pitchFamily="34" charset="0"/>
              </a:rPr>
              <a:t>不具</a:t>
            </a:r>
            <a:r>
              <a:rPr lang="zh-TW" altLang="zh-TW" sz="40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有人體內同類酶的</a:t>
            </a:r>
            <a:r>
              <a:rPr lang="zh-TW" altLang="zh-TW" sz="4000" b="1" dirty="0">
                <a:solidFill>
                  <a:srgbClr val="000000"/>
                </a:solidFill>
                <a:latin typeface="新細明體" panose="02020500000000000000" pitchFamily="18" charset="-120"/>
                <a:cs typeface="Open Sans" panose="020B0606030504020204" pitchFamily="34" charset="0"/>
              </a:rPr>
              <a:t>獨特性</a:t>
            </a:r>
            <a:r>
              <a:rPr lang="zh-TW" altLang="zh-TW" sz="40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和</a:t>
            </a:r>
            <a:r>
              <a:rPr lang="zh-TW" altLang="zh-TW" sz="4000" b="1" dirty="0">
                <a:solidFill>
                  <a:srgbClr val="000000"/>
                </a:solidFill>
                <a:latin typeface="新細明體" panose="02020500000000000000" pitchFamily="18" charset="-120"/>
                <a:cs typeface="Open Sans" panose="020B0606030504020204" pitchFamily="34" charset="0"/>
              </a:rPr>
              <a:t>高效性</a:t>
            </a:r>
            <a:endParaRPr lang="zh-TW" altLang="zh-TW" sz="4000" dirty="0">
              <a:cs typeface="新細明體" panose="02020500000000000000" pitchFamily="18" charset="-120"/>
            </a:endParaRPr>
          </a:p>
          <a:p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655FC40A-0B5E-4793-BB43-6872ECA750EE}"/>
              </a:ext>
            </a:extLst>
          </p:cNvPr>
          <p:cNvSpPr txBox="1"/>
          <p:nvPr/>
        </p:nvSpPr>
        <p:spPr>
          <a:xfrm>
            <a:off x="179295" y="3429000"/>
            <a:ext cx="11123558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TW" sz="40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2.</a:t>
            </a:r>
            <a:r>
              <a:rPr lang="zh-TW" altLang="en-US" sz="40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具有</a:t>
            </a:r>
            <a:r>
              <a:rPr lang="zh-TW" altLang="en-US" sz="4000" b="1" dirty="0">
                <a:solidFill>
                  <a:srgbClr val="000000"/>
                </a:solidFill>
                <a:latin typeface="新細明體" panose="02020500000000000000" pitchFamily="18" charset="-120"/>
                <a:cs typeface="Open Sans" panose="020B0606030504020204" pitchFamily="34" charset="0"/>
              </a:rPr>
              <a:t>特定的器官定位</a:t>
            </a:r>
            <a:r>
              <a:rPr lang="en-US" altLang="zh-TW" sz="40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,</a:t>
            </a:r>
            <a:r>
              <a:rPr lang="zh-TW" altLang="en-US" sz="40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組織定位和亞細胞定位</a:t>
            </a:r>
            <a:r>
              <a:rPr lang="en-US" altLang="zh-TW" sz="40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,</a:t>
            </a:r>
            <a:r>
              <a:rPr lang="zh-TW" altLang="en-US" sz="40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是</a:t>
            </a:r>
            <a:endParaRPr lang="en-US" altLang="zh-TW" sz="4000" dirty="0">
              <a:solidFill>
                <a:srgbClr val="000000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TW" altLang="en-US" sz="40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遺傳決定</a:t>
            </a:r>
            <a:r>
              <a:rPr lang="en-US" altLang="zh-TW" sz="40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,</a:t>
            </a:r>
            <a:r>
              <a:rPr lang="zh-TW" altLang="en-US" sz="40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外來酶不能特異定位</a:t>
            </a:r>
            <a:endParaRPr lang="zh-TW" altLang="en-US" sz="4000" dirty="0">
              <a:cs typeface="新細明體" panose="02020500000000000000" pitchFamily="18" charset="-120"/>
            </a:endParaRPr>
          </a:p>
          <a:p>
            <a:endParaRPr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B80E6CC-CA95-4C6C-A949-942212CFE5C7}"/>
              </a:ext>
            </a:extLst>
          </p:cNvPr>
          <p:cNvSpPr txBox="1"/>
          <p:nvPr/>
        </p:nvSpPr>
        <p:spPr>
          <a:xfrm>
            <a:off x="179295" y="4955094"/>
            <a:ext cx="9972602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3.</a:t>
            </a:r>
            <a:r>
              <a:rPr lang="zh-TW" altLang="en-US" sz="4000" b="1" dirty="0">
                <a:solidFill>
                  <a:srgbClr val="000000"/>
                </a:solidFill>
                <a:latin typeface="新細明體" panose="02020500000000000000" pitchFamily="18" charset="-120"/>
                <a:cs typeface="Open Sans" panose="020B0606030504020204" pitchFamily="34" charset="0"/>
              </a:rPr>
              <a:t>易被消化系統水解</a:t>
            </a:r>
            <a:r>
              <a:rPr lang="en-US" altLang="zh-TW" sz="40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,</a:t>
            </a:r>
            <a:r>
              <a:rPr lang="zh-TW" altLang="en-US" sz="40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易被免疫系統識別降解</a:t>
            </a:r>
            <a:endParaRPr lang="zh-TW" altLang="en-US" sz="4000" dirty="0">
              <a:cs typeface="新細明體" panose="02020500000000000000" pitchFamily="18" charset="-12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98024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/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D74AA7E-AB1C-400D-BB94-375CD435C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8" name="內容版面配置區 7" descr="一張含有 螢幕擷取畫面 的圖片&#10;&#10;自動產生的描述">
            <a:extLst>
              <a:ext uri="{FF2B5EF4-FFF2-40B4-BE49-F238E27FC236}">
                <a16:creationId xmlns:a16="http://schemas.microsoft.com/office/drawing/2014/main" id="{07B6EEFD-1B22-4C95-9EAD-73AFE5A9D1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12" y="-3105"/>
            <a:ext cx="10239375" cy="6861105"/>
          </a:xfr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D5F44BA2-B32D-4504-BD80-9EE2D520945A}"/>
              </a:ext>
            </a:extLst>
          </p:cNvPr>
          <p:cNvSpPr txBox="1"/>
          <p:nvPr/>
        </p:nvSpPr>
        <p:spPr>
          <a:xfrm>
            <a:off x="2295525" y="102790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氧化還原酶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2069A360-8014-4D66-8AE5-BD06C4E22C71}"/>
              </a:ext>
            </a:extLst>
          </p:cNvPr>
          <p:cNvSpPr txBox="1"/>
          <p:nvPr/>
        </p:nvSpPr>
        <p:spPr>
          <a:xfrm>
            <a:off x="2526357" y="18742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轉移酶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8DAAD686-9C2E-40A1-94ED-7ED8A85F99D1}"/>
              </a:ext>
            </a:extLst>
          </p:cNvPr>
          <p:cNvSpPr txBox="1"/>
          <p:nvPr/>
        </p:nvSpPr>
        <p:spPr>
          <a:xfrm>
            <a:off x="2526356" y="315044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水解酶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4668AA7E-AE90-478D-B007-556C60AFEC1E}"/>
              </a:ext>
            </a:extLst>
          </p:cNvPr>
          <p:cNvSpPr txBox="1"/>
          <p:nvPr/>
        </p:nvSpPr>
        <p:spPr>
          <a:xfrm>
            <a:off x="2526355" y="425828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裂解酶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31701F3E-0905-4718-BBE8-C0B6AE3CE4B0}"/>
              </a:ext>
            </a:extLst>
          </p:cNvPr>
          <p:cNvSpPr txBox="1"/>
          <p:nvPr/>
        </p:nvSpPr>
        <p:spPr>
          <a:xfrm>
            <a:off x="2410936" y="499679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異構化酶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FB7D375-B578-49D7-AD0E-E822A458E6FC}"/>
              </a:ext>
            </a:extLst>
          </p:cNvPr>
          <p:cNvSpPr txBox="1"/>
          <p:nvPr/>
        </p:nvSpPr>
        <p:spPr>
          <a:xfrm>
            <a:off x="2526353" y="573410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連接酶</a:t>
            </a:r>
          </a:p>
        </p:txBody>
      </p:sp>
    </p:spTree>
    <p:extLst>
      <p:ext uri="{BB962C8B-B14F-4D97-AF65-F5344CB8AC3E}">
        <p14:creationId xmlns:p14="http://schemas.microsoft.com/office/powerpoint/2010/main" val="3679758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C57B358-B163-408A-94E2-BD2F8C6B0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9" y="2528887"/>
            <a:ext cx="3194918" cy="4329113"/>
          </a:xfrm>
          <a:prstGeom prst="rect">
            <a:avLst/>
          </a:prstGeom>
        </p:spPr>
      </p:pic>
      <p:sp>
        <p:nvSpPr>
          <p:cNvPr id="11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3926A71-B9D4-4277-A58C-EF73820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732436" y="50800"/>
            <a:ext cx="7164493" cy="1325563"/>
          </a:xfrm>
        </p:spPr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21389D7-722B-469A-B4F7-93A6F664C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7515" y="495301"/>
            <a:ext cx="7161017" cy="5681662"/>
          </a:xfrm>
        </p:spPr>
        <p:txBody>
          <a:bodyPr>
            <a:normAutofit/>
          </a:bodyPr>
          <a:lstStyle/>
          <a:p>
            <a:pPr fontAlgn="base"/>
            <a:r>
              <a:rPr lang="zh-TW" altLang="zh-TW" sz="3600" b="1" dirty="0"/>
              <a:t>環境污染、農藥殘留、抗生素、工作壓力</a:t>
            </a:r>
            <a:r>
              <a:rPr lang="zh-TW" altLang="zh-TW" sz="3600" dirty="0"/>
              <a:t>，人體的</a:t>
            </a:r>
            <a:r>
              <a:rPr lang="zh-TW" altLang="zh-TW" sz="3600" b="1" dirty="0"/>
              <a:t>益生菌群已經受到較大破壞</a:t>
            </a:r>
            <a:r>
              <a:rPr lang="zh-TW" altLang="zh-TW" sz="3600" dirty="0"/>
              <a:t>，難於有效轉化食材合成代謝調節物質，使人體免疫力降低，更加容易遭受疾病的侵害</a:t>
            </a:r>
            <a:endParaRPr lang="en-US" altLang="zh-TW" sz="3600" b="1" dirty="0"/>
          </a:p>
          <a:p>
            <a:pPr fontAlgn="base"/>
            <a:r>
              <a:rPr lang="zh-TW" altLang="zh-TW" sz="3600" b="1" dirty="0"/>
              <a:t>有了酵素的幫忙，可以讓人能最有效的利用主材原料提供的營養成分</a:t>
            </a:r>
            <a:r>
              <a:rPr lang="en-US" altLang="zh-TW" sz="3600" b="1" dirty="0"/>
              <a:t>,</a:t>
            </a:r>
            <a:r>
              <a:rPr lang="zh-TW" altLang="zh-TW" sz="3600" b="1" dirty="0"/>
              <a:t>激活人體細胞相應的酶的基因表達，提高新陳代謝，讓生命重新煥發活力</a:t>
            </a:r>
            <a:endParaRPr lang="zh-TW" altLang="zh-TW" sz="3600" dirty="0"/>
          </a:p>
          <a:p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62769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33BAC2-B395-441F-B200-039805B0C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231DEC2-E4D1-4BCA-81D1-BA6E37A0F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A0BA3FBD-D5A3-48B4-BCB4-16A8BA464767}"/>
              </a:ext>
            </a:extLst>
          </p:cNvPr>
          <p:cNvSpPr txBox="1"/>
          <p:nvPr/>
        </p:nvSpPr>
        <p:spPr>
          <a:xfrm>
            <a:off x="2104464" y="2180255"/>
            <a:ext cx="79830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7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過期的酵素與未過期的酵素的差別</a:t>
            </a:r>
            <a:r>
              <a:rPr lang="en-US" altLang="zh-TW" sz="7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?</a:t>
            </a:r>
            <a:endParaRPr lang="zh-TW" altLang="en-US" sz="5400" dirty="0"/>
          </a:p>
        </p:txBody>
      </p:sp>
    </p:spTree>
    <p:extLst>
      <p:ext uri="{BB962C8B-B14F-4D97-AF65-F5344CB8AC3E}">
        <p14:creationId xmlns:p14="http://schemas.microsoft.com/office/powerpoint/2010/main" val="646778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4137AB-CDC7-45A1-9B46-808ACFBDD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3CB8C298-D7AE-4DC0-BFCC-7A5263F15E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523" y="-1"/>
            <a:ext cx="9144000" cy="6858001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042B88BB-D77C-4575-A04A-8D8866A8E8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7999" y="0"/>
            <a:ext cx="9144001" cy="6858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5DE2490-2626-4BD3-9A9C-73D2DF5383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5734" y="959220"/>
            <a:ext cx="6411444" cy="4808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905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D3A9E89-033E-4C4A-8C41-416DABFFD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6293361-111E-427D-8E5B-256944AC8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4588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39281DC-BBF6-4F42-96C6-94A71E132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0797" y="1122363"/>
            <a:ext cx="3084758" cy="2902882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 altLang="zh-TW" sz="4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A19A3F5-314C-46CC-8695-7C6BFCACF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741664" y="73152"/>
            <a:ext cx="1178966" cy="232963"/>
            <a:chOff x="7763256" y="73152"/>
            <a:chExt cx="1178966" cy="232963"/>
          </a:xfrm>
        </p:grpSpPr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278F674D-D76D-4798-B032-C8B53BB24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93C95A67-CFD6-49FD-BAAA-A697C0CD39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182CC514-9A22-43DC-9B8B-274A1BA4F3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C5736E08-B988-4CC3-A244-9E5F806B4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4">
              <a:extLst>
                <a:ext uri="{FF2B5EF4-FFF2-40B4-BE49-F238E27FC236}">
                  <a16:creationId xmlns:a16="http://schemas.microsoft.com/office/drawing/2014/main" id="{B2938EAC-3109-4B44-9E80-A9A7D99F14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6">
              <a:extLst>
                <a:ext uri="{FF2B5EF4-FFF2-40B4-BE49-F238E27FC236}">
                  <a16:creationId xmlns:a16="http://schemas.microsoft.com/office/drawing/2014/main" id="{E10B9525-3F05-4446-8486-E44910EE65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F93E511D-E6DC-4D13-976A-0110E165A5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85684F25-E83E-4E6D-AD9A-B9BDDB0E7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4">
              <a:extLst>
                <a:ext uri="{FF2B5EF4-FFF2-40B4-BE49-F238E27FC236}">
                  <a16:creationId xmlns:a16="http://schemas.microsoft.com/office/drawing/2014/main" id="{118B2579-8426-416F-8744-D7EB91511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5B4CB9E6-5FA1-4665-888E-BEBD41CC8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64">
              <a:extLst>
                <a:ext uri="{FF2B5EF4-FFF2-40B4-BE49-F238E27FC236}">
                  <a16:creationId xmlns:a16="http://schemas.microsoft.com/office/drawing/2014/main" id="{5095E589-7E16-4865-B076-8C04BA65A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66">
              <a:extLst>
                <a:ext uri="{FF2B5EF4-FFF2-40B4-BE49-F238E27FC236}">
                  <a16:creationId xmlns:a16="http://schemas.microsoft.com/office/drawing/2014/main" id="{6D0546CB-725B-4586-BEDD-A8E1DA496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64">
              <a:extLst>
                <a:ext uri="{FF2B5EF4-FFF2-40B4-BE49-F238E27FC236}">
                  <a16:creationId xmlns:a16="http://schemas.microsoft.com/office/drawing/2014/main" id="{AB5EE017-5E43-4AB4-BF17-C2150694C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66">
              <a:extLst>
                <a:ext uri="{FF2B5EF4-FFF2-40B4-BE49-F238E27FC236}">
                  <a16:creationId xmlns:a16="http://schemas.microsoft.com/office/drawing/2014/main" id="{456BFE42-FE3E-4763-A6E8-BC9C34C10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64">
              <a:extLst>
                <a:ext uri="{FF2B5EF4-FFF2-40B4-BE49-F238E27FC236}">
                  <a16:creationId xmlns:a16="http://schemas.microsoft.com/office/drawing/2014/main" id="{A395DBA0-7465-4857-B1C8-CB25971B0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66">
              <a:extLst>
                <a:ext uri="{FF2B5EF4-FFF2-40B4-BE49-F238E27FC236}">
                  <a16:creationId xmlns:a16="http://schemas.microsoft.com/office/drawing/2014/main" id="{BC8EB897-B7B1-4BAD-AB7C-A40DE6F4B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64">
              <a:extLst>
                <a:ext uri="{FF2B5EF4-FFF2-40B4-BE49-F238E27FC236}">
                  <a16:creationId xmlns:a16="http://schemas.microsoft.com/office/drawing/2014/main" id="{4664B19C-7F4F-4092-ADCA-581CE08E1A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66">
              <a:extLst>
                <a:ext uri="{FF2B5EF4-FFF2-40B4-BE49-F238E27FC236}">
                  <a16:creationId xmlns:a16="http://schemas.microsoft.com/office/drawing/2014/main" id="{1841D5A7-F7A1-4A43-834B-F6DF2B0E2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64">
              <a:extLst>
                <a:ext uri="{FF2B5EF4-FFF2-40B4-BE49-F238E27FC236}">
                  <a16:creationId xmlns:a16="http://schemas.microsoft.com/office/drawing/2014/main" id="{07387B72-31EA-4F4A-8CAD-2132C3335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66">
              <a:extLst>
                <a:ext uri="{FF2B5EF4-FFF2-40B4-BE49-F238E27FC236}">
                  <a16:creationId xmlns:a16="http://schemas.microsoft.com/office/drawing/2014/main" id="{99841BC6-D90A-4F47-B7B0-21B4DEA249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圖片 8" descr="一張含有 瓶, 室內, 坐, 桌 的圖片&#10;&#10;自動產生的描述">
            <a:extLst>
              <a:ext uri="{FF2B5EF4-FFF2-40B4-BE49-F238E27FC236}">
                <a16:creationId xmlns:a16="http://schemas.microsoft.com/office/drawing/2014/main" id="{0EAE6C38-DDE8-419C-B01D-C861ED2F01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63" r="-3" b="317"/>
          <a:stretch/>
        </p:blipFill>
        <p:spPr>
          <a:xfrm rot="5400000">
            <a:off x="-601719" y="963890"/>
            <a:ext cx="6245998" cy="4432301"/>
          </a:xfrm>
          <a:prstGeom prst="rect">
            <a:avLst/>
          </a:prstGeom>
        </p:spPr>
      </p:pic>
      <p:pic>
        <p:nvPicPr>
          <p:cNvPr id="5" name="內容版面配置區 4" descr="一張含有 個人, 室內, 男人, 手 的圖片&#10;&#10;自動產生的描述">
            <a:extLst>
              <a:ext uri="{FF2B5EF4-FFF2-40B4-BE49-F238E27FC236}">
                <a16:creationId xmlns:a16="http://schemas.microsoft.com/office/drawing/2014/main" id="{554E63F9-C7E5-4D83-9967-37A3F4E248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8" r="-3" b="-3"/>
          <a:stretch/>
        </p:blipFill>
        <p:spPr>
          <a:xfrm rot="5400000">
            <a:off x="6300634" y="963891"/>
            <a:ext cx="6240349" cy="4432301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78907291-9D6D-4740-81DB-441477BC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355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297</Words>
  <Application>Microsoft Office PowerPoint</Application>
  <PresentationFormat>寬螢幕</PresentationFormat>
  <Paragraphs>35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9" baseType="lpstr">
      <vt:lpstr>新細明體</vt:lpstr>
      <vt:lpstr>Arial</vt:lpstr>
      <vt:lpstr>Calibri</vt:lpstr>
      <vt:lpstr>Calibri Light</vt:lpstr>
      <vt:lpstr>Open Sans</vt:lpstr>
      <vt:lpstr>Office 佈景主題</vt:lpstr>
      <vt:lpstr>酵素實驗</vt:lpstr>
      <vt:lpstr>酵素,酶</vt:lpstr>
      <vt:lpstr>酵素:</vt:lpstr>
      <vt:lpstr>酶: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 過期的酵素已沒有原本的功效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酵素實驗</dc:title>
  <dc:creator>Ryanchang</dc:creator>
  <cp:lastModifiedBy>Ryanchang</cp:lastModifiedBy>
  <cp:revision>1</cp:revision>
  <dcterms:created xsi:type="dcterms:W3CDTF">2020-04-16T17:54:14Z</dcterms:created>
  <dcterms:modified xsi:type="dcterms:W3CDTF">2020-04-16T17:58:17Z</dcterms:modified>
</cp:coreProperties>
</file>